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6" r:id="rId3"/>
    <p:sldId id="257" r:id="rId4"/>
    <p:sldId id="273" r:id="rId5"/>
    <p:sldId id="259" r:id="rId6"/>
    <p:sldId id="278" r:id="rId7"/>
    <p:sldId id="258" r:id="rId8"/>
    <p:sldId id="279" r:id="rId9"/>
    <p:sldId id="261" r:id="rId10"/>
    <p:sldId id="283" r:id="rId11"/>
    <p:sldId id="262" r:id="rId12"/>
    <p:sldId id="275" r:id="rId13"/>
    <p:sldId id="282" r:id="rId14"/>
    <p:sldId id="274" r:id="rId15"/>
    <p:sldId id="264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28.4.2022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28.4.2022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28.4.2022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28.4.2022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28.4.2022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ÃÃLYAK AFÄ°Å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1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2996952"/>
            <a:ext cx="8568952" cy="3417243"/>
          </a:xfrm>
        </p:spPr>
        <p:txBody>
          <a:bodyPr/>
          <a:lstStyle/>
          <a:p>
            <a:r>
              <a:rPr lang="tr-TR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Çölyak</a:t>
            </a:r>
            <a:r>
              <a:rPr lang="tr-T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tanısı; </a:t>
            </a:r>
            <a:r>
              <a:rPr lang="tr-TR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bazı özel tahliller ile endoskopi ile alınan ince bağırsak biyopsisi ile konulur.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66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tlama 1 3"/>
          <p:cNvSpPr/>
          <p:nvPr/>
        </p:nvSpPr>
        <p:spPr>
          <a:xfrm>
            <a:off x="400828" y="692696"/>
            <a:ext cx="8347636" cy="5616624"/>
          </a:xfrm>
          <a:prstGeom prst="irregularSeal1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ÇÖLYAK HASTALIĞININ TEDAVİSİ YAŞAM</a:t>
            </a:r>
            <a:r>
              <a:rPr kumimoji="0" lang="tr-TR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BOYU </a:t>
            </a:r>
            <a:r>
              <a:rPr kumimoji="0" lang="tr-TR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«GLÜTENSİZ DİYETTİR.» </a:t>
            </a:r>
            <a:endParaRPr kumimoji="0" lang="tr-TR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ÃLYAK AFÄ°Å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2276872"/>
            <a:ext cx="8856984" cy="396044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« </a:t>
            </a:r>
            <a:r>
              <a:rPr lang="tr-TR" sz="3600" dirty="0" err="1" smtClean="0">
                <a:solidFill>
                  <a:srgbClr val="FF0000"/>
                </a:solidFill>
              </a:rPr>
              <a:t>Gluten</a:t>
            </a:r>
            <a:r>
              <a:rPr lang="tr-TR" sz="3600" dirty="0" smtClean="0">
                <a:solidFill>
                  <a:srgbClr val="FF0000"/>
                </a:solidFill>
              </a:rPr>
              <a:t> içerir» </a:t>
            </a:r>
            <a:r>
              <a:rPr lang="tr-TR" sz="3600" dirty="0" smtClean="0">
                <a:solidFill>
                  <a:schemeClr val="tx1"/>
                </a:solidFill>
              </a:rPr>
              <a:t>yazılı ürünler tüketilmemelidir.</a:t>
            </a:r>
          </a:p>
          <a:p>
            <a:endParaRPr lang="tr-TR" sz="3600" dirty="0">
              <a:solidFill>
                <a:schemeClr val="tx1"/>
              </a:solidFill>
            </a:endParaRPr>
          </a:p>
          <a:p>
            <a:pPr algn="just"/>
            <a:r>
              <a:rPr lang="tr-TR" sz="2800" dirty="0" smtClean="0">
                <a:solidFill>
                  <a:schemeClr val="tx1"/>
                </a:solidFill>
              </a:rPr>
              <a:t>Okul kantinlerinde ÇÖLYAK hastası olan öğrenciler için </a:t>
            </a:r>
            <a:r>
              <a:rPr lang="tr-TR" sz="2800" dirty="0" err="1" smtClean="0">
                <a:solidFill>
                  <a:schemeClr val="tx1"/>
                </a:solidFill>
              </a:rPr>
              <a:t>glutensiz</a:t>
            </a:r>
            <a:r>
              <a:rPr lang="tr-TR" sz="2800" dirty="0" smtClean="0">
                <a:solidFill>
                  <a:schemeClr val="tx1"/>
                </a:solidFill>
              </a:rPr>
              <a:t> yiyecekler bulundurulmalıdır.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7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ÃÃLYAK AFÄ°Å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8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548680"/>
            <a:ext cx="8496943" cy="5904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tr-TR" sz="4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tr-TR" sz="4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tr-TR" sz="4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tr-TR" sz="4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tr-TR" sz="4800" dirty="0" smtClean="0">
                <a:solidFill>
                  <a:schemeClr val="tx1"/>
                </a:solidFill>
              </a:rPr>
              <a:t>Son zamanlarda adını sıkça duyduğumuz bu </a:t>
            </a:r>
            <a:r>
              <a:rPr lang="tr-TR" sz="4800" dirty="0" smtClean="0">
                <a:solidFill>
                  <a:srgbClr val="FF0000"/>
                </a:solidFill>
              </a:rPr>
              <a:t>ÇÖLYAK</a:t>
            </a:r>
            <a:r>
              <a:rPr lang="tr-TR" sz="4800" dirty="0" smtClean="0">
                <a:solidFill>
                  <a:schemeClr val="tx1"/>
                </a:solidFill>
              </a:rPr>
              <a:t> nedir ?</a:t>
            </a:r>
            <a:endParaRPr lang="tr-TR" sz="4800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3" y="1556792"/>
            <a:ext cx="8136904" cy="5040559"/>
          </a:xfrm>
        </p:spPr>
        <p:txBody>
          <a:bodyPr>
            <a:normAutofit/>
          </a:bodyPr>
          <a:lstStyle/>
          <a:p>
            <a:endParaRPr lang="tr-TR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Çölyak</a:t>
            </a:r>
            <a:r>
              <a:rPr lang="tr-T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buğday, arpa, çavdar, yulaf gibi tahıl ve tahıl ürünlerinde bulunan 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gluten</a:t>
            </a:r>
            <a:r>
              <a:rPr lang="tr-TR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tr-T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proteinine karşı duyarlılık sonucu gelişen ince bağırsak hastalığıdır.  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80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tlama 1 4"/>
          <p:cNvSpPr/>
          <p:nvPr/>
        </p:nvSpPr>
        <p:spPr>
          <a:xfrm>
            <a:off x="899593" y="836712"/>
            <a:ext cx="7704856" cy="5472608"/>
          </a:xfrm>
          <a:prstGeom prst="irregularSeal1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ÇÖLYAK BULAŞICI BİR HASTALIK DEĞİLDİR!</a:t>
            </a:r>
          </a:p>
        </p:txBody>
      </p:sp>
    </p:spTree>
    <p:extLst>
      <p:ext uri="{BB962C8B-B14F-4D97-AF65-F5344CB8AC3E}">
        <p14:creationId xmlns:p14="http://schemas.microsoft.com/office/powerpoint/2010/main" val="40766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9" y="2675466"/>
            <a:ext cx="8640960" cy="3705861"/>
          </a:xfrm>
        </p:spPr>
        <p:txBody>
          <a:bodyPr/>
          <a:lstStyle/>
          <a:p>
            <a:endParaRPr lang="tr-T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Dünyadaki görülme sıklığı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ortalama %1 </a:t>
            </a:r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civarındadır.</a:t>
            </a:r>
          </a:p>
          <a:p>
            <a:r>
              <a:rPr lang="tr-TR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Türkiye’de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6-17 yaş grubu </a:t>
            </a:r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 çocuklarında </a:t>
            </a:r>
            <a:r>
              <a:rPr lang="tr-T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görülme sıklığı %1.7 olarak belirlenmiştir. </a:t>
            </a:r>
            <a:endParaRPr lang="tr-TR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252728"/>
          </a:xfrm>
        </p:spPr>
        <p:txBody>
          <a:bodyPr>
            <a:normAutofit/>
          </a:bodyPr>
          <a:lstStyle/>
          <a:p>
            <a:r>
              <a:rPr lang="tr-TR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Görülme Sıklığı</a:t>
            </a:r>
            <a:endParaRPr lang="tr-TR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tlama 1 5"/>
          <p:cNvSpPr/>
          <p:nvPr/>
        </p:nvSpPr>
        <p:spPr>
          <a:xfrm>
            <a:off x="899593" y="836712"/>
            <a:ext cx="7704856" cy="5472608"/>
          </a:xfrm>
          <a:prstGeom prst="irregularSeal1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ÇÖLYAK HER YAŞTA ORTAYA ÇIKABİLİR</a:t>
            </a:r>
            <a:r>
              <a:rPr kumimoji="0" lang="tr-TR" sz="2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kumimoji="0" lang="tr-TR" sz="2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7" y="1988840"/>
            <a:ext cx="8280920" cy="4464496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süren ve düzelmeyen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ishal</a:t>
            </a:r>
          </a:p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Tekrarlayıcı 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sürekli karın </a:t>
            </a:r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ağrısı</a:t>
            </a:r>
          </a:p>
          <a:p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Karında şişlik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İştahsızlık</a:t>
            </a:r>
          </a:p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 kısalığı 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 alamama/ kilo kaybı</a:t>
            </a:r>
          </a:p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rgenlikte gecikme </a:t>
            </a:r>
          </a:p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usma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Kabızlık </a:t>
            </a:r>
          </a:p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emik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erimesi </a:t>
            </a: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Kansızlık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600" dirty="0" smtClean="0">
                <a:solidFill>
                  <a:srgbClr val="FF0000"/>
                </a:solidFill>
              </a:rPr>
              <a:t>Belirtileri</a:t>
            </a:r>
            <a:endParaRPr lang="tr-T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2276872"/>
            <a:ext cx="8640959" cy="3849291"/>
          </a:xfrm>
        </p:spPr>
        <p:txBody>
          <a:bodyPr>
            <a:normAutofit/>
          </a:bodyPr>
          <a:lstStyle/>
          <a:p>
            <a:pPr algn="just"/>
            <a:r>
              <a:rPr lang="tr-TR" sz="3600" dirty="0" smtClean="0">
                <a:solidFill>
                  <a:srgbClr val="FF0000"/>
                </a:solidFill>
              </a:rPr>
              <a:t>Hastalık; </a:t>
            </a:r>
            <a:r>
              <a:rPr lang="tr-TR" sz="3600" dirty="0" smtClean="0">
                <a:solidFill>
                  <a:schemeClr val="tx1"/>
                </a:solidFill>
              </a:rPr>
              <a:t>çeşitli vitamin ve mineral eksikliğine neden olabilir. Kemiklerde zayıflığa ve karaciğer enzimlerinde bozuklulara yol açabilir.</a:t>
            </a:r>
            <a:endParaRPr lang="tr-T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tlama 1 3"/>
          <p:cNvSpPr/>
          <p:nvPr/>
        </p:nvSpPr>
        <p:spPr>
          <a:xfrm>
            <a:off x="107504" y="620688"/>
            <a:ext cx="8856984" cy="5688632"/>
          </a:xfrm>
          <a:prstGeom prst="irregularSeal1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ÇÖLYAK HASTALIĞI YILLARCA BELİRTİ VERMEDEN İLERLEYEBİLİR</a:t>
            </a:r>
            <a:r>
              <a:rPr kumimoji="0" lang="tr-TR" sz="28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kumimoji="0" lang="tr-TR" sz="28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116</TotalTime>
  <Words>169</Words>
  <Application>Microsoft Office PowerPoint</Application>
  <PresentationFormat>Ekran Gösterisi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Candara</vt:lpstr>
      <vt:lpstr>Symbol</vt:lpstr>
      <vt:lpstr>Times New Roman</vt:lpstr>
      <vt:lpstr>Dalga Biçimi</vt:lpstr>
      <vt:lpstr>PowerPoint Sunusu</vt:lpstr>
      <vt:lpstr>PowerPoint Sunusu</vt:lpstr>
      <vt:lpstr>PowerPoint Sunusu</vt:lpstr>
      <vt:lpstr>PowerPoint Sunusu</vt:lpstr>
      <vt:lpstr>Görülme Sıklığı</vt:lpstr>
      <vt:lpstr>PowerPoint Sunusu</vt:lpstr>
      <vt:lpstr>Belirtileri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ÇÖLYAK</dc:title>
  <dc:creator>RecepBULUT</dc:creator>
  <cp:lastModifiedBy>SerpilSAHNAR</cp:lastModifiedBy>
  <cp:revision>52</cp:revision>
  <dcterms:created xsi:type="dcterms:W3CDTF">2019-09-17T06:24:33Z</dcterms:created>
  <dcterms:modified xsi:type="dcterms:W3CDTF">2022-04-28T07:10:29Z</dcterms:modified>
</cp:coreProperties>
</file>